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5" r:id="rId6"/>
    <p:sldId id="266" r:id="rId7"/>
    <p:sldId id="306" r:id="rId8"/>
    <p:sldId id="271" r:id="rId9"/>
    <p:sldId id="305" r:id="rId10"/>
    <p:sldId id="307" r:id="rId11"/>
    <p:sldId id="267" r:id="rId12"/>
    <p:sldId id="309" r:id="rId13"/>
    <p:sldId id="308" r:id="rId14"/>
    <p:sldId id="310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Righteous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0E8C59-264D-403C-BCA4-3FBA40958DF3}">
  <a:tblStyle styleId="{BD0E8C59-264D-403C-BCA4-3FBA40958D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58d6fef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58d6fef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692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58d6fef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58d6fef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347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007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58d6fef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58d6fef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91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dab296b8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edab296b8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f26c6b1b82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f26c6b1b8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846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58d6fef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58d6fef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535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3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412313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556288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9" name="Google Shape;359;p2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8424000" y="445713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6"/>
          <p:cNvSpPr/>
          <p:nvPr/>
        </p:nvSpPr>
        <p:spPr>
          <a:xfrm rot="10800000">
            <a:off x="346388" y="43215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26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366" name="Google Shape;366;p2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371" name="Google Shape;371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59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 rot="10800000" flipH="1">
            <a:off x="7311388" y="534990"/>
            <a:ext cx="2337900" cy="560387"/>
            <a:chOff x="6135125" y="2934550"/>
            <a:chExt cx="2337900" cy="701975"/>
          </a:xfrm>
        </p:grpSpPr>
        <p:sp>
          <p:nvSpPr>
            <p:cNvPr id="68" name="Google Shape;68;p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8"/>
          <p:cNvSpPr/>
          <p:nvPr/>
        </p:nvSpPr>
        <p:spPr>
          <a:xfrm rot="10800000">
            <a:off x="0" y="-12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76" name="Google Shape;76;p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724822" y="4404625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16175" y="4404625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8"/>
          <p:cNvSpPr/>
          <p:nvPr/>
        </p:nvSpPr>
        <p:spPr>
          <a:xfrm>
            <a:off x="-16175" y="4404625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84815" y="453831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884815" y="4881769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>
            <a:off x="1219764" y="4538315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>
            <a:off x="1219764" y="4881769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2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3" hasCustomPrompt="1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4" hasCustomPrompt="1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6" hasCustomPrompt="1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7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9"/>
          </p:nvPr>
        </p:nvSpPr>
        <p:spPr>
          <a:xfrm>
            <a:off x="5856625" y="1622650"/>
            <a:ext cx="25743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3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4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13"/>
          <p:cNvGrpSpPr/>
          <p:nvPr/>
        </p:nvGrpSpPr>
        <p:grpSpPr>
          <a:xfrm>
            <a:off x="7455325" y="310599"/>
            <a:ext cx="2337900" cy="560387"/>
            <a:chOff x="6135125" y="2934550"/>
            <a:chExt cx="2337900" cy="701975"/>
          </a:xfrm>
        </p:grpSpPr>
        <p:sp>
          <p:nvSpPr>
            <p:cNvPr id="143" name="Google Shape;143;p1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713238" y="4305325"/>
            <a:ext cx="844650" cy="838175"/>
            <a:chOff x="513200" y="2286375"/>
            <a:chExt cx="844650" cy="838175"/>
          </a:xfrm>
        </p:grpSpPr>
        <p:sp>
          <p:nvSpPr>
            <p:cNvPr id="150" name="Google Shape;150;p1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1550562" y="4305325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124613" y="-2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13"/>
          <p:cNvGrpSpPr/>
          <p:nvPr/>
        </p:nvGrpSpPr>
        <p:grpSpPr>
          <a:xfrm>
            <a:off x="757688" y="889675"/>
            <a:ext cx="201100" cy="204325"/>
            <a:chOff x="3375338" y="419625"/>
            <a:chExt cx="201100" cy="204325"/>
          </a:xfrm>
        </p:grpSpPr>
        <p:sp>
          <p:nvSpPr>
            <p:cNvPr id="161" name="Google Shape;161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13"/>
          <p:cNvGrpSpPr/>
          <p:nvPr/>
        </p:nvGrpSpPr>
        <p:grpSpPr>
          <a:xfrm>
            <a:off x="2116338" y="4506338"/>
            <a:ext cx="201100" cy="204325"/>
            <a:chOff x="3375338" y="419625"/>
            <a:chExt cx="201100" cy="204325"/>
          </a:xfrm>
        </p:grpSpPr>
        <p:sp>
          <p:nvSpPr>
            <p:cNvPr id="166" name="Google Shape;166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1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>
            <a:spLocks noGrp="1"/>
          </p:cNvSpPr>
          <p:nvPr>
            <p:ph type="title"/>
          </p:nvPr>
        </p:nvSpPr>
        <p:spPr>
          <a:xfrm>
            <a:off x="1388175" y="885525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72" name="Google Shape;172;p14"/>
          <p:cNvSpPr txBox="1">
            <a:spLocks noGrp="1"/>
          </p:cNvSpPr>
          <p:nvPr>
            <p:ph type="subTitle" idx="1"/>
          </p:nvPr>
        </p:nvSpPr>
        <p:spPr>
          <a:xfrm>
            <a:off x="1795350" y="3414825"/>
            <a:ext cx="5553300" cy="6156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14"/>
          <p:cNvSpPr/>
          <p:nvPr/>
        </p:nvSpPr>
        <p:spPr>
          <a:xfrm rot="10800000">
            <a:off x="8034192" y="21637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14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175" name="Google Shape;175;p1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4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180" name="Google Shape;180;p14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/>
          <p:nvPr/>
        </p:nvSpPr>
        <p:spPr>
          <a:xfrm>
            <a:off x="310" y="742437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4"/>
          <p:cNvSpPr/>
          <p:nvPr/>
        </p:nvSpPr>
        <p:spPr>
          <a:xfrm>
            <a:off x="160303" y="87612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4"/>
          <p:cNvSpPr/>
          <p:nvPr/>
        </p:nvSpPr>
        <p:spPr>
          <a:xfrm>
            <a:off x="160303" y="1219581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4"/>
          <p:cNvSpPr/>
          <p:nvPr/>
        </p:nvSpPr>
        <p:spPr>
          <a:xfrm>
            <a:off x="495251" y="876128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4"/>
          <p:cNvSpPr/>
          <p:nvPr/>
        </p:nvSpPr>
        <p:spPr>
          <a:xfrm>
            <a:off x="495251" y="1219581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4"/>
          <p:cNvSpPr/>
          <p:nvPr/>
        </p:nvSpPr>
        <p:spPr>
          <a:xfrm rot="5400000">
            <a:off x="-1430" y="14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4"/>
          <p:cNvSpPr/>
          <p:nvPr/>
        </p:nvSpPr>
        <p:spPr>
          <a:xfrm rot="-5400000">
            <a:off x="-1430" y="149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12725" y="12352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508725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199" name="Google Shape;199;p1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8" r:id="rId6"/>
    <p:sldLayoutId id="2147483659" r:id="rId7"/>
    <p:sldLayoutId id="2147483660" r:id="rId8"/>
    <p:sldLayoutId id="2147483661" r:id="rId9"/>
    <p:sldLayoutId id="2147483672" r:id="rId10"/>
    <p:sldLayoutId id="2147483678" r:id="rId11"/>
    <p:sldLayoutId id="214748367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3910693" y="0"/>
            <a:ext cx="4518207" cy="35752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Database Management</a:t>
            </a:r>
            <a:br>
              <a:rPr lang="en" sz="5500" dirty="0"/>
            </a:br>
            <a:r>
              <a:rPr lang="en" sz="5500" dirty="0"/>
              <a:t>System Final Project</a:t>
            </a:r>
            <a:endParaRPr sz="3000" b="0" dirty="0"/>
          </a:p>
        </p:txBody>
      </p:sp>
      <p:pic>
        <p:nvPicPr>
          <p:cNvPr id="506" name="Google Shape;506;p36"/>
          <p:cNvPicPr preferRelativeResize="0"/>
          <p:nvPr/>
        </p:nvPicPr>
        <p:blipFill rotWithShape="1">
          <a:blip r:embed="rId3">
            <a:alphaModFix/>
          </a:blip>
          <a:srcRect l="26501" r="22028"/>
          <a:stretch/>
        </p:blipFill>
        <p:spPr>
          <a:xfrm>
            <a:off x="0" y="16328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7" name="Google Shape;507;p36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4080524" y="3575287"/>
            <a:ext cx="2121825" cy="505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Database Group</a:t>
            </a:r>
            <a:endParaRPr dirty="0"/>
          </a:p>
        </p:txBody>
      </p:sp>
      <p:sp>
        <p:nvSpPr>
          <p:cNvPr id="521" name="Google Shape;521;p36"/>
          <p:cNvSpPr/>
          <p:nvPr/>
        </p:nvSpPr>
        <p:spPr>
          <a:xfrm>
            <a:off x="437488" y="5616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23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1"/>
          <p:cNvSpPr txBox="1">
            <a:spLocks noGrp="1"/>
          </p:cNvSpPr>
          <p:nvPr>
            <p:ph type="title"/>
          </p:nvPr>
        </p:nvSpPr>
        <p:spPr>
          <a:xfrm>
            <a:off x="1102179" y="351063"/>
            <a:ext cx="6653721" cy="39515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EER DIAGRAM IN SQL</a:t>
            </a:r>
            <a:endParaRPr sz="8000" dirty="0"/>
          </a:p>
        </p:txBody>
      </p:sp>
      <p:sp>
        <p:nvSpPr>
          <p:cNvPr id="2" name="Google Shape;572;p39">
            <a:extLst>
              <a:ext uri="{FF2B5EF4-FFF2-40B4-BE49-F238E27FC236}">
                <a16:creationId xmlns:a16="http://schemas.microsoft.com/office/drawing/2014/main" id="{1314D8B0-67D6-866F-6626-398192D7EB8A}"/>
              </a:ext>
            </a:extLst>
          </p:cNvPr>
          <p:cNvSpPr txBox="1">
            <a:spLocks/>
          </p:cNvSpPr>
          <p:nvPr/>
        </p:nvSpPr>
        <p:spPr>
          <a:xfrm>
            <a:off x="1932513" y="448284"/>
            <a:ext cx="1667938" cy="1078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dirty="0">
                <a:solidFill>
                  <a:schemeClr val="accent6"/>
                </a:solidFill>
              </a:rPr>
              <a:t>04.</a:t>
            </a:r>
            <a:endParaRPr lang="en" sz="7200" b="1" dirty="0"/>
          </a:p>
        </p:txBody>
      </p:sp>
    </p:spTree>
    <p:extLst>
      <p:ext uri="{BB962C8B-B14F-4D97-AF65-F5344CB8AC3E}">
        <p14:creationId xmlns:p14="http://schemas.microsoft.com/office/powerpoint/2010/main" val="482799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7"/>
          <p:cNvSpPr/>
          <p:nvPr/>
        </p:nvSpPr>
        <p:spPr>
          <a:xfrm>
            <a:off x="1570200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7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PHILOSOPHY</a:t>
            </a:r>
            <a:endParaRPr/>
          </a:p>
        </p:txBody>
      </p:sp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65" name="Google Shape;665;p47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Solar System</a:t>
            </a:r>
            <a:endParaRPr/>
          </a:p>
        </p:txBody>
      </p:sp>
      <p:sp>
        <p:nvSpPr>
          <p:cNvPr id="666" name="Google Shape;666;p47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67" name="Google Shape;667;p47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7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1712627" y="2134638"/>
            <a:ext cx="351039" cy="351039"/>
            <a:chOff x="892750" y="4993750"/>
            <a:chExt cx="483125" cy="483125"/>
          </a:xfrm>
        </p:grpSpPr>
        <p:sp>
          <p:nvSpPr>
            <p:cNvPr id="671" name="Google Shape;671;p4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4" name="Google Shape;674;p47"/>
          <p:cNvSpPr/>
          <p:nvPr/>
        </p:nvSpPr>
        <p:spPr>
          <a:xfrm>
            <a:off x="7073901" y="2122328"/>
            <a:ext cx="363831" cy="365037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426903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4403875" y="2129329"/>
            <a:ext cx="366336" cy="351049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77" name="Google Shape;677;p47"/>
          <p:cNvSpPr/>
          <p:nvPr/>
        </p:nvSpPr>
        <p:spPr>
          <a:xfrm>
            <a:off x="693778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01A9-A4D8-2748-7036-6DA4C0A2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38026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1"/>
          <p:cNvSpPr txBox="1">
            <a:spLocks noGrp="1"/>
          </p:cNvSpPr>
          <p:nvPr>
            <p:ph type="title"/>
          </p:nvPr>
        </p:nvSpPr>
        <p:spPr>
          <a:xfrm>
            <a:off x="963387" y="947057"/>
            <a:ext cx="6792514" cy="33555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Description of EER</a:t>
            </a:r>
            <a:endParaRPr sz="8000" dirty="0"/>
          </a:p>
        </p:txBody>
      </p:sp>
      <p:sp>
        <p:nvSpPr>
          <p:cNvPr id="2" name="Google Shape;572;p39">
            <a:extLst>
              <a:ext uri="{FF2B5EF4-FFF2-40B4-BE49-F238E27FC236}">
                <a16:creationId xmlns:a16="http://schemas.microsoft.com/office/drawing/2014/main" id="{BBA131AD-2909-E763-C12C-7F2E31E48605}"/>
              </a:ext>
            </a:extLst>
          </p:cNvPr>
          <p:cNvSpPr txBox="1">
            <a:spLocks/>
          </p:cNvSpPr>
          <p:nvPr/>
        </p:nvSpPr>
        <p:spPr>
          <a:xfrm>
            <a:off x="1630434" y="195192"/>
            <a:ext cx="1970016" cy="1078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8800" b="1" dirty="0">
                <a:solidFill>
                  <a:schemeClr val="accent6"/>
                </a:solidFill>
              </a:rPr>
              <a:t>05.</a:t>
            </a:r>
            <a:endParaRPr lang="en" sz="8800" b="1" dirty="0"/>
          </a:p>
        </p:txBody>
      </p:sp>
    </p:spTree>
    <p:extLst>
      <p:ext uri="{BB962C8B-B14F-4D97-AF65-F5344CB8AC3E}">
        <p14:creationId xmlns:p14="http://schemas.microsoft.com/office/powerpoint/2010/main" val="2974396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6"/>
          <p:cNvSpPr/>
          <p:nvPr/>
        </p:nvSpPr>
        <p:spPr>
          <a:xfrm flipH="1">
            <a:off x="1053191" y="277585"/>
            <a:ext cx="6980465" cy="4645479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6"/>
          <p:cNvSpPr txBox="1">
            <a:spLocks noGrp="1"/>
          </p:cNvSpPr>
          <p:nvPr>
            <p:ph type="subTitle" idx="1"/>
          </p:nvPr>
        </p:nvSpPr>
        <p:spPr>
          <a:xfrm>
            <a:off x="1347107" y="1338943"/>
            <a:ext cx="6417129" cy="2979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Entity-Relationship (ER) Model for Banking System</a:t>
            </a:r>
          </a:p>
          <a:p>
            <a:pPr marL="139700" indent="0" algn="l"/>
            <a:r>
              <a:rPr lang="en-US" sz="1400" b="0" i="0" u="sng" dirty="0">
                <a:solidFill>
                  <a:srgbClr val="D1D5DB"/>
                </a:solidFill>
                <a:effectLst/>
                <a:latin typeface="Söhne"/>
              </a:rPr>
              <a:t>1. </a:t>
            </a:r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Regular entities: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EMPLOYEE (SSN, FName,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LName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D_Num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salary, type)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CUSTOMER (CSSN, FName,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LName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C_Addr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State, City,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C_Phno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)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MANAGER (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MgrSSN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FName,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LName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D_Num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salary)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ACCOUNT (CID,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Cu_SSN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D_Num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)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DEPARTMENT (DNO,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MgrSSN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)</a:t>
            </a:r>
          </a:p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2. Weak entity: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TRANS_RECORD (TID, CID, amount, date)</a:t>
            </a:r>
          </a:p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3. Binary 1:N relationships: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MANAGES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HAS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HOLDS</a:t>
            </a:r>
          </a:p>
          <a:p>
            <a:pPr marL="139700" indent="0" algn="l"/>
            <a:r>
              <a:rPr lang="en-US" sz="1400" dirty="0">
                <a:solidFill>
                  <a:srgbClr val="D1D5DB"/>
                </a:solidFill>
                <a:latin typeface="Söhne"/>
              </a:rPr>
              <a:t>ISIN</a:t>
            </a:r>
            <a:endParaRPr lang="en-US" sz="1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4. Multivalued attribute:</a:t>
            </a:r>
          </a:p>
          <a:p>
            <a:pPr marL="139700" indent="0" algn="l"/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C_Phno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 (mapped as CUSTOMER_PNUM)</a:t>
            </a:r>
          </a:p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5. N-</a:t>
            </a:r>
            <a:r>
              <a:rPr lang="en-US" sz="1400" b="1" i="0" u="sng" dirty="0" err="1">
                <a:solidFill>
                  <a:srgbClr val="D1D5DB"/>
                </a:solidFill>
                <a:effectLst/>
                <a:latin typeface="Söhne"/>
              </a:rPr>
              <a:t>ary</a:t>
            </a:r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 relationship: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WORKS</a:t>
            </a:r>
            <a:r>
              <a:rPr lang="en-US" sz="1400" b="0" i="0">
                <a:solidFill>
                  <a:srgbClr val="D1D5DB"/>
                </a:solidFill>
                <a:effectLst/>
                <a:latin typeface="Söhne"/>
              </a:rPr>
              <a:t>_FOR</a:t>
            </a:r>
            <a:endParaRPr lang="en-US" sz="1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1400" b="1" i="0" u="sng" dirty="0">
                <a:solidFill>
                  <a:srgbClr val="D1D5DB"/>
                </a:solidFill>
                <a:effectLst/>
                <a:latin typeface="Söhne"/>
              </a:rPr>
              <a:t>6. Specialization: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LOAN_OFFICER (SSN, FName,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LName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D_Num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salary, Record)</a:t>
            </a:r>
          </a:p>
          <a:p>
            <a:pPr marL="139700" indent="0" algn="l"/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TELLER (SSN, FName,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LName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sz="1400" b="0" i="0" dirty="0" err="1">
                <a:solidFill>
                  <a:srgbClr val="D1D5DB"/>
                </a:solidFill>
                <a:effectLst/>
                <a:latin typeface="Söhne"/>
              </a:rPr>
              <a:t>D_Num</a:t>
            </a:r>
            <a:r>
              <a:rPr lang="en-US" sz="1400" b="0" i="0" dirty="0">
                <a:solidFill>
                  <a:srgbClr val="D1D5DB"/>
                </a:solidFill>
                <a:effectLst/>
                <a:latin typeface="Söhne"/>
              </a:rPr>
              <a:t>, salary, deposit, withdraw)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2800289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1"/>
          <p:cNvSpPr txBox="1">
            <a:spLocks noGrp="1"/>
          </p:cNvSpPr>
          <p:nvPr>
            <p:ph type="title"/>
          </p:nvPr>
        </p:nvSpPr>
        <p:spPr>
          <a:xfrm>
            <a:off x="1534887" y="800101"/>
            <a:ext cx="6792514" cy="33555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DEMO</a:t>
            </a:r>
            <a:endParaRPr sz="8000" dirty="0"/>
          </a:p>
        </p:txBody>
      </p:sp>
      <p:sp>
        <p:nvSpPr>
          <p:cNvPr id="2" name="Google Shape;572;p39">
            <a:extLst>
              <a:ext uri="{FF2B5EF4-FFF2-40B4-BE49-F238E27FC236}">
                <a16:creationId xmlns:a16="http://schemas.microsoft.com/office/drawing/2014/main" id="{BBA131AD-2909-E763-C12C-7F2E31E48605}"/>
              </a:ext>
            </a:extLst>
          </p:cNvPr>
          <p:cNvSpPr txBox="1">
            <a:spLocks/>
          </p:cNvSpPr>
          <p:nvPr/>
        </p:nvSpPr>
        <p:spPr>
          <a:xfrm>
            <a:off x="2136620" y="717706"/>
            <a:ext cx="1970016" cy="1078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8800" b="1" dirty="0">
                <a:solidFill>
                  <a:schemeClr val="accent6"/>
                </a:solidFill>
              </a:rPr>
              <a:t>06.</a:t>
            </a:r>
            <a:endParaRPr lang="en" sz="8800" b="1" dirty="0"/>
          </a:p>
        </p:txBody>
      </p:sp>
    </p:spTree>
    <p:extLst>
      <p:ext uri="{BB962C8B-B14F-4D97-AF65-F5344CB8AC3E}">
        <p14:creationId xmlns:p14="http://schemas.microsoft.com/office/powerpoint/2010/main" val="3003782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3000">
              <a:schemeClr val="dk1"/>
            </a:gs>
            <a:gs pos="47000">
              <a:srgbClr val="08848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/>
          <p:nvPr/>
        </p:nvSpPr>
        <p:spPr>
          <a:xfrm rot="5400000">
            <a:off x="9334925" y="4960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8"/>
          <p:cNvSpPr txBox="1">
            <a:spLocks noGrp="1"/>
          </p:cNvSpPr>
          <p:nvPr>
            <p:ph type="title" idx="4"/>
          </p:nvPr>
        </p:nvSpPr>
        <p:spPr>
          <a:xfrm>
            <a:off x="3490410" y="3787110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539" name="Google Shape;539;p38"/>
          <p:cNvSpPr txBox="1">
            <a:spLocks noGrp="1"/>
          </p:cNvSpPr>
          <p:nvPr>
            <p:ph type="title" idx="6"/>
          </p:nvPr>
        </p:nvSpPr>
        <p:spPr>
          <a:xfrm>
            <a:off x="4670152" y="1267507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540" name="Google Shape;540;p38"/>
          <p:cNvSpPr txBox="1">
            <a:spLocks noGrp="1"/>
          </p:cNvSpPr>
          <p:nvPr>
            <p:ph type="title" idx="3"/>
          </p:nvPr>
        </p:nvSpPr>
        <p:spPr>
          <a:xfrm>
            <a:off x="3497321" y="1267507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541" name="Google Shape;541;p38"/>
          <p:cNvSpPr txBox="1">
            <a:spLocks noGrp="1"/>
          </p:cNvSpPr>
          <p:nvPr>
            <p:ph type="title" idx="5"/>
          </p:nvPr>
        </p:nvSpPr>
        <p:spPr>
          <a:xfrm>
            <a:off x="4683025" y="2482407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542" name="Google Shape;542;p38"/>
          <p:cNvSpPr txBox="1">
            <a:spLocks noGrp="1"/>
          </p:cNvSpPr>
          <p:nvPr>
            <p:ph type="title"/>
          </p:nvPr>
        </p:nvSpPr>
        <p:spPr>
          <a:xfrm>
            <a:off x="818152" y="5097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" name="Google Shape;538;p38">
            <a:extLst>
              <a:ext uri="{FF2B5EF4-FFF2-40B4-BE49-F238E27FC236}">
                <a16:creationId xmlns:a16="http://schemas.microsoft.com/office/drawing/2014/main" id="{F3C9532D-BE73-E2D6-1513-BF2AF79295C1}"/>
              </a:ext>
            </a:extLst>
          </p:cNvPr>
          <p:cNvSpPr txBox="1">
            <a:spLocks/>
          </p:cNvSpPr>
          <p:nvPr/>
        </p:nvSpPr>
        <p:spPr>
          <a:xfrm>
            <a:off x="3490410" y="2490694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/>
              <a:t>03.</a:t>
            </a:r>
            <a:endParaRPr lang="en" dirty="0"/>
          </a:p>
        </p:txBody>
      </p:sp>
      <p:sp>
        <p:nvSpPr>
          <p:cNvPr id="3" name="Google Shape;538;p38">
            <a:extLst>
              <a:ext uri="{FF2B5EF4-FFF2-40B4-BE49-F238E27FC236}">
                <a16:creationId xmlns:a16="http://schemas.microsoft.com/office/drawing/2014/main" id="{2FCE24E7-EC79-8412-936F-BFBC3E5C461C}"/>
              </a:ext>
            </a:extLst>
          </p:cNvPr>
          <p:cNvSpPr txBox="1">
            <a:spLocks/>
          </p:cNvSpPr>
          <p:nvPr/>
        </p:nvSpPr>
        <p:spPr>
          <a:xfrm>
            <a:off x="4708892" y="3779410"/>
            <a:ext cx="944700" cy="953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06.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098EE21F-BEDB-5B3A-5031-DE79403016EA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5232232" y="1395853"/>
            <a:ext cx="2152589" cy="744994"/>
          </a:xfrm>
        </p:spPr>
        <p:txBody>
          <a:bodyPr/>
          <a:lstStyle/>
          <a:p>
            <a:pPr algn="r"/>
            <a:r>
              <a:rPr lang="en-US" sz="2000" dirty="0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Introduction to our Database mini world.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893D31-3800-E0E6-5069-9408A697E0E9}"/>
              </a:ext>
            </a:extLst>
          </p:cNvPr>
          <p:cNvSpPr txBox="1"/>
          <p:nvPr/>
        </p:nvSpPr>
        <p:spPr>
          <a:xfrm>
            <a:off x="1953720" y="1395853"/>
            <a:ext cx="17349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Introduction to the team.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300944-7742-491F-080A-A9A61E0146AE}"/>
              </a:ext>
            </a:extLst>
          </p:cNvPr>
          <p:cNvSpPr txBox="1"/>
          <p:nvPr/>
        </p:nvSpPr>
        <p:spPr>
          <a:xfrm>
            <a:off x="1846404" y="2637187"/>
            <a:ext cx="19495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 A glimpse of our EER. </a:t>
            </a:r>
            <a:endParaRPr lang="en-US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BD1591-CB8F-D70C-94E3-F6767FC6A95B}"/>
              </a:ext>
            </a:extLst>
          </p:cNvPr>
          <p:cNvSpPr txBox="1"/>
          <p:nvPr/>
        </p:nvSpPr>
        <p:spPr>
          <a:xfrm>
            <a:off x="5551714" y="2694877"/>
            <a:ext cx="183310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r"/>
            <a:r>
              <a:rPr lang="en-US" sz="2000" dirty="0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Description of the EER.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09D9EF-3D2E-E5CF-D5C6-272DF9B5375F}"/>
              </a:ext>
            </a:extLst>
          </p:cNvPr>
          <p:cNvSpPr txBox="1"/>
          <p:nvPr/>
        </p:nvSpPr>
        <p:spPr>
          <a:xfrm>
            <a:off x="1430003" y="3676888"/>
            <a:ext cx="20604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/>
            <a:r>
              <a:rPr lang="en-US" sz="2000" dirty="0">
                <a:solidFill>
                  <a:schemeClr val="accent6"/>
                </a:solidFill>
              </a:rPr>
              <a:t>Description of EER in </a:t>
            </a:r>
            <a:r>
              <a:rPr lang="en-US" sz="2000" dirty="0" err="1">
                <a:solidFill>
                  <a:schemeClr val="accent6"/>
                </a:solidFill>
              </a:rPr>
              <a:t>mySQL</a:t>
            </a:r>
            <a:r>
              <a:rPr lang="en-US" sz="2000" dirty="0">
                <a:solidFill>
                  <a:schemeClr val="accent6"/>
                </a:solidFill>
              </a:rPr>
              <a:t> workbench.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7BB4CAB-AB87-EFCA-9464-6F965EE5017B}"/>
              </a:ext>
            </a:extLst>
          </p:cNvPr>
          <p:cNvSpPr txBox="1"/>
          <p:nvPr/>
        </p:nvSpPr>
        <p:spPr>
          <a:xfrm>
            <a:off x="5727022" y="3956793"/>
            <a:ext cx="18331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/>
            <a:r>
              <a:rPr lang="en-US" sz="2000" dirty="0">
                <a:solidFill>
                  <a:schemeClr val="accent6"/>
                </a:solidFill>
                <a:latin typeface="Spartan"/>
                <a:ea typeface="Spartan"/>
                <a:cs typeface="Spartan"/>
                <a:sym typeface="Spartan"/>
              </a:rPr>
              <a:t>Demo 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84799" y="2046100"/>
            <a:ext cx="4193311" cy="29177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Introduction to t</a:t>
            </a:r>
            <a:r>
              <a:rPr lang="en-US" sz="4800" dirty="0"/>
              <a:t>h</a:t>
            </a:r>
            <a:r>
              <a:rPr lang="en" sz="4800" dirty="0"/>
              <a:t>e team</a:t>
            </a:r>
            <a:endParaRPr sz="4800"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84800" y="592124"/>
            <a:ext cx="3411888" cy="1453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1242C463-7ADC-29DD-9761-FB4968805B68}"/>
              </a:ext>
            </a:extLst>
          </p:cNvPr>
          <p:cNvSpPr/>
          <p:nvPr/>
        </p:nvSpPr>
        <p:spPr>
          <a:xfrm>
            <a:off x="815016" y="899425"/>
            <a:ext cx="1986614" cy="1975758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0048" t="-168132" r="-76611" b="-5738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6DC4EC88-2EBA-C167-798E-424B548B1E2D}"/>
              </a:ext>
            </a:extLst>
          </p:cNvPr>
          <p:cNvSpPr/>
          <p:nvPr/>
        </p:nvSpPr>
        <p:spPr>
          <a:xfrm>
            <a:off x="3475561" y="908942"/>
            <a:ext cx="2014541" cy="1869621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10" t="-28054" r="210" b="-72262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1CD47046-E41B-60B6-4414-EE55D914CD27}"/>
              </a:ext>
            </a:extLst>
          </p:cNvPr>
          <p:cNvSpPr/>
          <p:nvPr/>
        </p:nvSpPr>
        <p:spPr>
          <a:xfrm>
            <a:off x="6164034" y="911444"/>
            <a:ext cx="1879831" cy="1944452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99607" t="-281229" r="-194804" b="-283202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11CE0B94-3077-1A61-A20A-52A67EADE32F}"/>
              </a:ext>
            </a:extLst>
          </p:cNvPr>
          <p:cNvSpPr/>
          <p:nvPr/>
        </p:nvSpPr>
        <p:spPr>
          <a:xfrm>
            <a:off x="2082059" y="2880390"/>
            <a:ext cx="1949218" cy="1935851"/>
          </a:xfrm>
          <a:prstGeom prst="flowChartConnector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5" t="-889" r="4558" b="-8077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82313FE1-BDDE-5E81-F60E-85D773323136}"/>
              </a:ext>
            </a:extLst>
          </p:cNvPr>
          <p:cNvSpPr/>
          <p:nvPr/>
        </p:nvSpPr>
        <p:spPr>
          <a:xfrm>
            <a:off x="4908396" y="2886732"/>
            <a:ext cx="1879831" cy="1869621"/>
          </a:xfrm>
          <a:prstGeom prst="flowChartConnector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637" t="-64941" r="-38566" b="-61897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5F8BF1-ED33-37CB-30C9-EBFEC84EEAE7}"/>
              </a:ext>
            </a:extLst>
          </p:cNvPr>
          <p:cNvSpPr txBox="1"/>
          <p:nvPr/>
        </p:nvSpPr>
        <p:spPr>
          <a:xfrm>
            <a:off x="1877785" y="253093"/>
            <a:ext cx="8098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/>
                </a:solidFill>
              </a:rPr>
              <a:t>THE DATABASE GROUP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BD8FE1-7B84-DC89-EB05-9F01B6062CEA}"/>
              </a:ext>
            </a:extLst>
          </p:cNvPr>
          <p:cNvSpPr txBox="1"/>
          <p:nvPr/>
        </p:nvSpPr>
        <p:spPr>
          <a:xfrm>
            <a:off x="934161" y="2964989"/>
            <a:ext cx="1418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</a:rPr>
              <a:t>Nabinta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err="1">
                <a:solidFill>
                  <a:schemeClr val="accent6"/>
                </a:solidFill>
              </a:rPr>
              <a:t>Niraula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AAA5E-7EA4-1FFC-CF77-4F306DB28085}"/>
              </a:ext>
            </a:extLst>
          </p:cNvPr>
          <p:cNvSpPr txBox="1"/>
          <p:nvPr/>
        </p:nvSpPr>
        <p:spPr>
          <a:xfrm>
            <a:off x="3851379" y="2897672"/>
            <a:ext cx="12629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Victoria Grillo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044F8-31A9-19B5-6F33-608ADAE8FD85}"/>
              </a:ext>
            </a:extLst>
          </p:cNvPr>
          <p:cNvSpPr txBox="1"/>
          <p:nvPr/>
        </p:nvSpPr>
        <p:spPr>
          <a:xfrm>
            <a:off x="6519185" y="2896249"/>
            <a:ext cx="1939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Samrina Dhami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F9F37F-3617-BFA4-D76F-BD8AC84C936A}"/>
              </a:ext>
            </a:extLst>
          </p:cNvPr>
          <p:cNvSpPr txBox="1"/>
          <p:nvPr/>
        </p:nvSpPr>
        <p:spPr>
          <a:xfrm>
            <a:off x="2567082" y="4835723"/>
            <a:ext cx="1261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Tyler Hight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E533DB-824E-AA71-B412-90E31D4F74BD}"/>
              </a:ext>
            </a:extLst>
          </p:cNvPr>
          <p:cNvSpPr txBox="1"/>
          <p:nvPr/>
        </p:nvSpPr>
        <p:spPr>
          <a:xfrm>
            <a:off x="5298320" y="4787189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Biraj Thapa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45"/>
          <p:cNvPicPr preferRelativeResize="0"/>
          <p:nvPr/>
        </p:nvPicPr>
        <p:blipFill rotWithShape="1">
          <a:blip r:embed="rId3">
            <a:alphaModFix/>
          </a:blip>
          <a:srcRect l="27384" r="29327" b="16022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636" name="Google Shape;636;p45"/>
          <p:cNvSpPr txBox="1">
            <a:spLocks noGrp="1"/>
          </p:cNvSpPr>
          <p:nvPr>
            <p:ph type="title"/>
          </p:nvPr>
        </p:nvSpPr>
        <p:spPr>
          <a:xfrm>
            <a:off x="628650" y="755933"/>
            <a:ext cx="3760050" cy="40446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database mini world</a:t>
            </a:r>
            <a:endParaRPr dirty="0"/>
          </a:p>
        </p:txBody>
      </p:sp>
      <p:sp>
        <p:nvSpPr>
          <p:cNvPr id="638" name="Google Shape;638;p45"/>
          <p:cNvSpPr/>
          <p:nvPr/>
        </p:nvSpPr>
        <p:spPr>
          <a:xfrm rot="10800000">
            <a:off x="4856488" y="34306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45"/>
          <p:cNvGrpSpPr/>
          <p:nvPr/>
        </p:nvGrpSpPr>
        <p:grpSpPr>
          <a:xfrm rot="10800000">
            <a:off x="4856488" y="3169600"/>
            <a:ext cx="201100" cy="204325"/>
            <a:chOff x="3375338" y="419625"/>
            <a:chExt cx="201100" cy="204325"/>
          </a:xfrm>
        </p:grpSpPr>
        <p:sp>
          <p:nvSpPr>
            <p:cNvPr id="640" name="Google Shape;640;p4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5"/>
          <p:cNvSpPr/>
          <p:nvPr/>
        </p:nvSpPr>
        <p:spPr>
          <a:xfrm>
            <a:off x="8403360" y="164537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5"/>
          <p:cNvSpPr/>
          <p:nvPr/>
        </p:nvSpPr>
        <p:spPr>
          <a:xfrm>
            <a:off x="7662362" y="164537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5"/>
          <p:cNvSpPr/>
          <p:nvPr/>
        </p:nvSpPr>
        <p:spPr>
          <a:xfrm>
            <a:off x="7662362" y="1645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45"/>
          <p:cNvSpPr/>
          <p:nvPr/>
        </p:nvSpPr>
        <p:spPr>
          <a:xfrm>
            <a:off x="8563353" y="29822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5"/>
          <p:cNvSpPr/>
          <p:nvPr/>
        </p:nvSpPr>
        <p:spPr>
          <a:xfrm>
            <a:off x="8563353" y="641681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5"/>
          <p:cNvSpPr/>
          <p:nvPr/>
        </p:nvSpPr>
        <p:spPr>
          <a:xfrm>
            <a:off x="8898301" y="298228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5"/>
          <p:cNvSpPr/>
          <p:nvPr/>
        </p:nvSpPr>
        <p:spPr>
          <a:xfrm>
            <a:off x="8898301" y="641681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72;p39">
            <a:extLst>
              <a:ext uri="{FF2B5EF4-FFF2-40B4-BE49-F238E27FC236}">
                <a16:creationId xmlns:a16="http://schemas.microsoft.com/office/drawing/2014/main" id="{99571774-B523-5621-F5DA-E283F44EEAF2}"/>
              </a:ext>
            </a:extLst>
          </p:cNvPr>
          <p:cNvSpPr txBox="1">
            <a:spLocks/>
          </p:cNvSpPr>
          <p:nvPr/>
        </p:nvSpPr>
        <p:spPr>
          <a:xfrm>
            <a:off x="552748" y="1117755"/>
            <a:ext cx="1504652" cy="939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b="1" dirty="0">
                <a:solidFill>
                  <a:schemeClr val="accent6"/>
                </a:solidFill>
              </a:rPr>
              <a:t>02.</a:t>
            </a:r>
            <a:r>
              <a:rPr lang="en" b="1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6"/>
          <p:cNvSpPr/>
          <p:nvPr/>
        </p:nvSpPr>
        <p:spPr>
          <a:xfrm flipH="1">
            <a:off x="1330778" y="1069521"/>
            <a:ext cx="6621236" cy="3812721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414B3682-17CD-20A8-8D64-58285D8B7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2420" y="726621"/>
            <a:ext cx="6621236" cy="4294416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Why: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Interested in money and banking operations.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Purpose: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To manage and streamline the daily operations of a bank.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For: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Customers, employees, managers, accounts, and departments.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Goal:</a:t>
            </a:r>
            <a:endParaRPr lang="en-US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</a:rPr>
              <a:t>Enable smooth banking operations, maintain accurate financial records, and ensure efficient customer service.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BEBE68-7861-0949-56FD-BC18E60A1BB0}"/>
              </a:ext>
            </a:extLst>
          </p:cNvPr>
          <p:cNvSpPr txBox="1"/>
          <p:nvPr/>
        </p:nvSpPr>
        <p:spPr>
          <a:xfrm>
            <a:off x="3453492" y="122464"/>
            <a:ext cx="276769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i="0" u="none" strike="noStrike" dirty="0">
                <a:solidFill>
                  <a:srgbClr val="FFFFFF"/>
                </a:solidFill>
                <a:effectLst/>
                <a:latin typeface="Spartan"/>
              </a:rPr>
              <a:t>BANKING</a:t>
            </a:r>
            <a:endParaRPr lang="en-US" sz="4400" dirty="0">
              <a:latin typeface="Spart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6"/>
          <p:cNvSpPr/>
          <p:nvPr/>
        </p:nvSpPr>
        <p:spPr>
          <a:xfrm flipH="1">
            <a:off x="1053191" y="277585"/>
            <a:ext cx="6980465" cy="4645479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6"/>
          <p:cNvSpPr txBox="1">
            <a:spLocks noGrp="1"/>
          </p:cNvSpPr>
          <p:nvPr>
            <p:ph type="subTitle" idx="1"/>
          </p:nvPr>
        </p:nvSpPr>
        <p:spPr>
          <a:xfrm>
            <a:off x="1347107" y="1338943"/>
            <a:ext cx="6417129" cy="2979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Components: Employees, Customers, Accounts, Departments, Manager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Employee Attributes: SSN, Name, Salary, Department Number, Type (Loan Officer or Teller)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Customer Attributes: SSN, Cell Phone Number, Address, Name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Account Attributes: CID, </a:t>
            </a:r>
            <a:r>
              <a:rPr lang="en-US" sz="2000" b="0" i="0" dirty="0" err="1">
                <a:solidFill>
                  <a:srgbClr val="D1D5DB"/>
                </a:solidFill>
                <a:effectLst/>
                <a:latin typeface="Söhne"/>
              </a:rPr>
              <a:t>CuSSN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, Department Number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Transaction Records Attributes: Amount (Checking and Savings), Date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Manager Attributes: SSN, Salary, Department Number, Branch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Relationships: Employee-Department, Customer-Account, Account-Transaction Records, Manager-Employee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538900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1"/>
          <p:cNvSpPr txBox="1">
            <a:spLocks noGrp="1"/>
          </p:cNvSpPr>
          <p:nvPr>
            <p:ph type="title"/>
          </p:nvPr>
        </p:nvSpPr>
        <p:spPr>
          <a:xfrm>
            <a:off x="1102179" y="351063"/>
            <a:ext cx="6653721" cy="39515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EER DIAGRAM</a:t>
            </a:r>
            <a:endParaRPr sz="8000" dirty="0"/>
          </a:p>
        </p:txBody>
      </p:sp>
      <p:sp>
        <p:nvSpPr>
          <p:cNvPr id="2" name="Google Shape;572;p39">
            <a:extLst>
              <a:ext uri="{FF2B5EF4-FFF2-40B4-BE49-F238E27FC236}">
                <a16:creationId xmlns:a16="http://schemas.microsoft.com/office/drawing/2014/main" id="{FC191701-49CF-444A-7E2F-07284014A0C3}"/>
              </a:ext>
            </a:extLst>
          </p:cNvPr>
          <p:cNvSpPr txBox="1">
            <a:spLocks/>
          </p:cNvSpPr>
          <p:nvPr/>
        </p:nvSpPr>
        <p:spPr>
          <a:xfrm>
            <a:off x="2030484" y="1076934"/>
            <a:ext cx="1667938" cy="1078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200" b="1" dirty="0">
                <a:solidFill>
                  <a:schemeClr val="accent6"/>
                </a:solidFill>
              </a:rPr>
              <a:t>03.</a:t>
            </a:r>
            <a:endParaRPr lang="en" sz="72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9D79EF0-E2A2-6C36-B375-CB9B478BB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6668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444</Words>
  <Application>Microsoft Office PowerPoint</Application>
  <PresentationFormat>On-screen Show (16:9)</PresentationFormat>
  <Paragraphs>78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Spartan</vt:lpstr>
      <vt:lpstr>Söhne</vt:lpstr>
      <vt:lpstr>Bebas Neue</vt:lpstr>
      <vt:lpstr>Righteous</vt:lpstr>
      <vt:lpstr>Data Science Company Profile by Slidesgo</vt:lpstr>
      <vt:lpstr>Database Management System Final Project</vt:lpstr>
      <vt:lpstr>05.</vt:lpstr>
      <vt:lpstr>Introduction to the team</vt:lpstr>
      <vt:lpstr>PowerPoint Presentation</vt:lpstr>
      <vt:lpstr>Introduction to database mini world</vt:lpstr>
      <vt:lpstr>PowerPoint Presentation</vt:lpstr>
      <vt:lpstr>PowerPoint Presentation</vt:lpstr>
      <vt:lpstr>EER DIAGRAM</vt:lpstr>
      <vt:lpstr>PowerPoint Presentation</vt:lpstr>
      <vt:lpstr>EER DIAGRAM IN SQL</vt:lpstr>
      <vt:lpstr>OUR PHILOSOPHY</vt:lpstr>
      <vt:lpstr>Description of EER</vt:lpstr>
      <vt:lpstr>PowerPoint Presentation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 Final Project</dc:title>
  <dc:creator>Tyler Hight</dc:creator>
  <cp:lastModifiedBy>Tyler Hight</cp:lastModifiedBy>
  <cp:revision>22</cp:revision>
  <dcterms:modified xsi:type="dcterms:W3CDTF">2023-05-10T23:54:12Z</dcterms:modified>
</cp:coreProperties>
</file>